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en.wikipedia.org/wiki/Subject_(philosophy)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en.wikipedia.org/wiki/Meaning_(semiotics)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emiosis" TargetMode="External"/><Relationship Id="rId5" Type="http://schemas.openxmlformats.org/officeDocument/2006/relationships/hyperlink" Target="https://en.wikipedia.org/wiki/Sign" TargetMode="External"/><Relationship Id="rId4" Type="http://schemas.openxmlformats.org/officeDocument/2006/relationships/hyperlink" Target="https://en.wikipedia.org/wiki/Organization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tionary.org/wiki/rule" TargetMode="External"/><Relationship Id="rId3" Type="http://schemas.openxmlformats.org/officeDocument/2006/relationships/hyperlink" Target="https://en.wikipedia.org/wiki/Language" TargetMode="External"/><Relationship Id="rId7" Type="http://schemas.openxmlformats.org/officeDocument/2006/relationships/hyperlink" Target="https://en.wikipedia.org/wiki/Grammar" TargetMode="External"/><Relationship Id="rId2" Type="http://schemas.openxmlformats.org/officeDocument/2006/relationships/hyperlink" Target="https://en.wikipedia.org/wiki/Verbal_communi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exeme" TargetMode="External"/><Relationship Id="rId5" Type="http://schemas.openxmlformats.org/officeDocument/2006/relationships/hyperlink" Target="https://en.wikipedia.org/wiki/Symbol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en.wikipedia.org/wiki/System" TargetMode="Externa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ye_contact" TargetMode="External"/><Relationship Id="rId3" Type="http://schemas.openxmlformats.org/officeDocument/2006/relationships/hyperlink" Target="https://en.wikipedia.org/wiki/Haptic_communication" TargetMode="External"/><Relationship Id="rId7" Type="http://schemas.openxmlformats.org/officeDocument/2006/relationships/hyperlink" Target="https://en.wikipedia.org/wiki/Facial_expressions" TargetMode="External"/><Relationship Id="rId2" Type="http://schemas.openxmlformats.org/officeDocument/2006/relationships/hyperlink" Target="https://en.wikipedia.org/wiki/Nonverbal_communi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ody_language" TargetMode="External"/><Relationship Id="rId5" Type="http://schemas.openxmlformats.org/officeDocument/2006/relationships/hyperlink" Target="https://en.wikipedia.org/wiki/Gestures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en.wikipedia.org/wiki/Chronemics" TargetMode="Externa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dtools.com/selfconf.html" TargetMode="External"/><Relationship Id="rId2" Type="http://schemas.openxmlformats.org/officeDocument/2006/relationships/hyperlink" Target="https://www.mindtools.com/pages/article/PresentationNerve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ART OF COMMUNICATION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TEAM  NO: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5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Kalakeya dialo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57" y="1853248"/>
            <a:ext cx="4670473" cy="40551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ANY  QUERIES?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733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871" y="2070503"/>
            <a:ext cx="9404723" cy="644562"/>
          </a:xfrm>
        </p:spPr>
        <p:txBody>
          <a:bodyPr/>
          <a:lstStyle/>
          <a:p>
            <a:r>
              <a:rPr lang="en-IN" dirty="0" smtClean="0"/>
              <a:t>SUBMITTED  BY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047999" y="2828836"/>
            <a:ext cx="8290561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76200">
                    <a:schemeClr val="accent1">
                      <a:alpha val="74000"/>
                    </a:schemeClr>
                  </a:glow>
                  <a:reflection blurRad="88900" stA="11000" endPos="15000" dist="25400" dir="5400000" sy="-100000" algn="bl" rotWithShape="0"/>
                </a:effectLst>
                <a:latin typeface="benton-sans-condensed"/>
              </a:rPr>
              <a:t>MADHUSREE V</a:t>
            </a:r>
          </a:p>
          <a:p>
            <a:pPr fontAlgn="base"/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76200">
                    <a:schemeClr val="accent1">
                      <a:alpha val="74000"/>
                    </a:schemeClr>
                  </a:glow>
                  <a:reflection blurRad="88900" stA="11000" endPos="15000" dist="25400" dir="5400000" sy="-100000" algn="bl" rotWithShape="0"/>
                </a:effectLst>
                <a:latin typeface="benton-sans-condensed"/>
              </a:rPr>
              <a:t>KHARISRI T</a:t>
            </a:r>
          </a:p>
          <a:p>
            <a:pPr fontAlgn="base"/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76200">
                    <a:schemeClr val="accent1">
                      <a:alpha val="74000"/>
                    </a:schemeClr>
                  </a:glow>
                  <a:reflection blurRad="88900" stA="11000" endPos="15000" dist="25400" dir="5400000" sy="-100000" algn="bl" rotWithShape="0"/>
                </a:effectLst>
                <a:latin typeface="benton-sans-condensed"/>
              </a:rPr>
              <a:t>POORNESH KUMAR G</a:t>
            </a:r>
          </a:p>
          <a:p>
            <a:pPr fontAlgn="base"/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76200">
                    <a:schemeClr val="accent1">
                      <a:alpha val="74000"/>
                    </a:schemeClr>
                  </a:glow>
                  <a:reflection blurRad="88900" stA="11000" endPos="15000" dist="25400" dir="5400000" sy="-100000" algn="bl" rotWithShape="0"/>
                </a:effectLst>
                <a:latin typeface="benton-sans-condensed"/>
              </a:rPr>
              <a:t>HARI KRISHNAN S</a:t>
            </a:r>
          </a:p>
          <a:p>
            <a:pPr fontAlgn="base"/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76200">
                    <a:schemeClr val="accent1">
                      <a:alpha val="74000"/>
                    </a:schemeClr>
                  </a:glow>
                  <a:reflection blurRad="88900" stA="11000" endPos="15000" dist="25400" dir="5400000" sy="-100000" algn="bl" rotWithShape="0"/>
                </a:effectLst>
                <a:latin typeface="benton-sans-condensed"/>
              </a:rPr>
              <a:t>KALISH SAI PRASAD M</a:t>
            </a:r>
          </a:p>
          <a:p>
            <a:pPr fontAlgn="base"/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76200">
                    <a:schemeClr val="accent1">
                      <a:alpha val="74000"/>
                    </a:schemeClr>
                  </a:glow>
                  <a:reflection blurRad="88900" stA="11000" endPos="15000" dist="25400" dir="5400000" sy="-100000" algn="bl" rotWithShape="0"/>
                </a:effectLst>
                <a:latin typeface="benton-sans-condensed"/>
              </a:rPr>
              <a:t>SOUNDARYAN K</a:t>
            </a:r>
          </a:p>
          <a:p>
            <a:pPr fontAlgn="base"/>
            <a:endParaRPr lang="en-IN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benton-sans-condensed"/>
            </a:endParaRPr>
          </a:p>
          <a:p>
            <a:pPr fontAlgn="base"/>
            <a:endParaRPr lang="en-IN" dirty="0" smtClean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127000">
                  <a:schemeClr val="accent1">
                    <a:alpha val="80000"/>
                  </a:schemeClr>
                </a:glow>
              </a:effectLst>
              <a:latin typeface="benton-sans-condensed"/>
            </a:endParaRPr>
          </a:p>
          <a:p>
            <a:pPr fontAlgn="base"/>
            <a:endParaRPr lang="en-IN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benton-sans-condensed"/>
            </a:endParaRPr>
          </a:p>
          <a:p>
            <a:pPr fontAlgn="base"/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benton-sans-condensed"/>
              </a:rPr>
              <a:t>                                                                </a:t>
            </a:r>
            <a:r>
              <a:rPr lang="en-IN" sz="4000" dirty="0" smtClean="0">
                <a:blipFill>
                  <a:blip r:embed="rId2"/>
                  <a:tile tx="0" ty="0" sx="100000" sy="100000" flip="none" algn="tl"/>
                </a:blipFill>
                <a:effectLst>
                  <a:glow rad="76200">
                    <a:schemeClr val="accent1">
                      <a:alpha val="40000"/>
                    </a:schemeClr>
                  </a:glow>
                  <a:reflection blurRad="101600" stA="68000" endPos="65000" dist="165100" dir="5400000" sy="-100000" algn="bl" rotWithShape="0"/>
                </a:effectLst>
                <a:latin typeface="benton-sans-condensed"/>
              </a:rPr>
              <a:t>THANK  YOU…</a:t>
            </a:r>
            <a:endParaRPr lang="en-IN" dirty="0">
              <a:blipFill>
                <a:blip r:embed="rId2"/>
                <a:tile tx="0" ty="0" sx="100000" sy="100000" flip="none" algn="tl"/>
              </a:blipFill>
              <a:effectLst>
                <a:glow rad="76200">
                  <a:schemeClr val="accent1">
                    <a:alpha val="40000"/>
                  </a:schemeClr>
                </a:glow>
                <a:reflection blurRad="101600" stA="68000" endPos="65000" dist="165100" dir="5400000" sy="-100000" algn="bl" rotWithShape="0"/>
              </a:effectLst>
              <a:latin typeface="benton-sans-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76711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5953" y="-3079054"/>
            <a:ext cx="8486503" cy="81253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(from Latin 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communicare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"to share")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act of conveying 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Meaning (semiotics)"/>
              </a:rPr>
              <a:t>meanings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from one 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Subject (philosophy)"/>
              </a:rPr>
              <a:t>entity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Organization"/>
              </a:rPr>
              <a:t>group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 another through the use of mutually understood 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Sign"/>
              </a:rPr>
              <a:t>signs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symbols, and 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Semiosis"/>
              </a:rPr>
              <a:t>semiotic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rules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change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get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persuade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get and give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08" y="3606518"/>
            <a:ext cx="2738509" cy="2681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25" y="3606518"/>
            <a:ext cx="4178105" cy="2681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538" y="3606518"/>
            <a:ext cx="3849594" cy="26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1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963" y="636453"/>
            <a:ext cx="100865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hlinkClick r:id="rId2" tooltip="Verbal communication"/>
            </a:endParaRPr>
          </a:p>
          <a:p>
            <a:endParaRPr lang="en-IN" sz="24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hlinkClick r:id="rId2" tooltip="Verbal communica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2" tooltip="Verbal communication"/>
              </a:rPr>
              <a:t>Verbal communication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 is the spoken or written conveyance of a message. Human 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3" tooltip="Language"/>
              </a:rPr>
              <a:t>language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 can be defined as a 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4" tooltip="System"/>
              </a:rPr>
              <a:t>system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 of 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5" tooltip="Symbol"/>
              </a:rPr>
              <a:t>symbols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 (sometimes known as 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6" tooltip="Lexeme"/>
              </a:rPr>
              <a:t>lexemes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) and the 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7" tooltip="Grammar"/>
              </a:rPr>
              <a:t>grammars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 (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8" tooltip="wikt:rule"/>
              </a:rPr>
              <a:t>rules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) by which the symbols are manipulated.</a:t>
            </a:r>
            <a:endParaRPr lang="en-IN" sz="2400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Use simple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Make sure that you are grammatically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Be clear and precise</a:t>
            </a:r>
          </a:p>
          <a:p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</a:t>
            </a:r>
            <a:r>
              <a:rPr lang="en-IN" sz="24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1930                       2019</a:t>
            </a:r>
            <a:endParaRPr lang="en-IN" dirty="0" smtClean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</a:t>
            </a:r>
            <a:endParaRPr lang="en-IN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Three information communication revolutions: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,papyrus ,clay ,wax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Electromagnetic radiation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VERBAL  COMMUNICATION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3432516"/>
            <a:ext cx="2504048" cy="291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01" y="3432516"/>
            <a:ext cx="2334585" cy="29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21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452717"/>
            <a:ext cx="11409901" cy="6173165"/>
          </a:xfrm>
        </p:spPr>
        <p:txBody>
          <a:bodyPr/>
          <a:lstStyle/>
          <a:p>
            <a:r>
              <a:rPr lang="en-IN" sz="2000" dirty="0" smtClean="0"/>
              <a:t>ORAL  COMMUNICATION</a:t>
            </a:r>
            <a:br>
              <a:rPr lang="en-IN" sz="2000" dirty="0" smtClean="0"/>
            </a:br>
            <a:r>
              <a:rPr lang="en-IN" sz="2000" dirty="0" smtClean="0"/>
              <a:t/>
            </a:r>
            <a:br>
              <a:rPr lang="en-IN" sz="2000" dirty="0" smtClean="0"/>
            </a:br>
            <a:r>
              <a:rPr lang="en-IN" sz="2000" dirty="0" smtClean="0"/>
              <a:t>-&gt; </a:t>
            </a:r>
            <a:r>
              <a:rPr lang="en-IN" sz="2000" b="1" dirty="0" smtClean="0"/>
              <a:t>Oral communication</a:t>
            </a:r>
            <a:r>
              <a:rPr lang="en-IN" sz="2000" dirty="0" smtClean="0"/>
              <a:t> is the process of expressing information or ideas by word of mouth.</a:t>
            </a:r>
            <a:br>
              <a:rPr lang="en-IN" sz="2000" dirty="0" smtClean="0"/>
            </a:br>
            <a:r>
              <a:rPr lang="en-IN" sz="2000" dirty="0" smtClean="0"/>
              <a:t>-&gt; Oral </a:t>
            </a:r>
            <a:r>
              <a:rPr lang="en-IN" sz="2000" dirty="0"/>
              <a:t>communication can be either formal or informal</a:t>
            </a:r>
            <a:r>
              <a:rPr lang="en-IN" sz="2000" dirty="0" smtClean="0"/>
              <a:t>.</a:t>
            </a:r>
            <a:br>
              <a:rPr lang="en-IN" sz="2000" dirty="0" smtClean="0"/>
            </a:br>
            <a:r>
              <a:rPr lang="en-IN" sz="2000" dirty="0" smtClean="0"/>
              <a:t>-&gt; Examples </a:t>
            </a:r>
            <a:r>
              <a:rPr lang="en-IN" sz="2000" dirty="0"/>
              <a:t>of informal oral communication include</a:t>
            </a:r>
            <a:r>
              <a:rPr lang="en-IN" sz="2000" dirty="0" smtClean="0"/>
              <a:t>: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 smtClean="0"/>
              <a:t>      Face-to-face </a:t>
            </a:r>
            <a:r>
              <a:rPr lang="en-IN" sz="2000" dirty="0"/>
              <a:t>conversations</a:t>
            </a:r>
            <a:br>
              <a:rPr lang="en-IN" sz="2000" dirty="0"/>
            </a:br>
            <a:r>
              <a:rPr lang="en-IN" sz="2000" dirty="0" smtClean="0"/>
              <a:t>      Telephone </a:t>
            </a:r>
            <a:r>
              <a:rPr lang="en-IN" sz="2000" dirty="0"/>
              <a:t>conversations</a:t>
            </a:r>
            <a:br>
              <a:rPr lang="en-IN" sz="2000" dirty="0"/>
            </a:br>
            <a:r>
              <a:rPr lang="en-IN" sz="2000" dirty="0" smtClean="0"/>
              <a:t>      Discussions </a:t>
            </a:r>
            <a:r>
              <a:rPr lang="en-IN" sz="2000" dirty="0"/>
              <a:t>that take place at business </a:t>
            </a:r>
            <a:r>
              <a:rPr lang="en-IN" sz="2000" dirty="0" smtClean="0"/>
              <a:t>meetings</a:t>
            </a:r>
            <a:br>
              <a:rPr lang="en-IN" sz="2000" dirty="0" smtClean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 smtClean="0"/>
              <a:t>-&gt;More </a:t>
            </a:r>
            <a:r>
              <a:rPr lang="en-IN" sz="2000" dirty="0"/>
              <a:t>formal types of oral communication include:</a:t>
            </a:r>
            <a:br>
              <a:rPr lang="en-IN" sz="2000" dirty="0"/>
            </a:br>
            <a:r>
              <a:rPr lang="en-IN" sz="2000" dirty="0" smtClean="0"/>
              <a:t>      Presentations </a:t>
            </a:r>
            <a:r>
              <a:rPr lang="en-IN" sz="2000" dirty="0"/>
              <a:t>at business </a:t>
            </a:r>
            <a:r>
              <a:rPr lang="en-IN" sz="2000" dirty="0" smtClean="0"/>
              <a:t>meet</a:t>
            </a:r>
            <a:br>
              <a:rPr lang="en-IN" sz="2000" dirty="0" smtClean="0"/>
            </a:br>
            <a:r>
              <a:rPr lang="en-IN" sz="2000" dirty="0" smtClean="0"/>
              <a:t>      Commencement </a:t>
            </a:r>
            <a:r>
              <a:rPr lang="en-IN" sz="2000" dirty="0"/>
              <a:t>speeches given at a graduation ceremony</a:t>
            </a:r>
            <a:br>
              <a:rPr lang="en-IN" sz="2000" dirty="0"/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87" y="1777956"/>
            <a:ext cx="3615397" cy="1921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48" y="4459458"/>
            <a:ext cx="4389120" cy="2166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94" y="4339659"/>
            <a:ext cx="4859886" cy="22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3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4235" y="-14068"/>
            <a:ext cx="1017094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 smtClean="0">
              <a:solidFill>
                <a:srgbClr val="0B0080"/>
              </a:solidFill>
              <a:latin typeface="Arial" panose="020B0604020202020204" pitchFamily="34" charset="0"/>
              <a:hlinkClick r:id="rId2" tooltip="Nonverbal communication"/>
            </a:endParaRPr>
          </a:p>
          <a:p>
            <a:endParaRPr lang="en-IN" dirty="0" smtClean="0">
              <a:solidFill>
                <a:srgbClr val="0B0080"/>
              </a:solidFill>
              <a:latin typeface="Arial" panose="020B0604020202020204" pitchFamily="34" charset="0"/>
              <a:hlinkClick r:id="rId2" tooltip="Nonverbal communication"/>
            </a:endParaRPr>
          </a:p>
          <a:p>
            <a:endParaRPr lang="en-IN" dirty="0" smtClean="0">
              <a:solidFill>
                <a:srgbClr val="0B0080"/>
              </a:solidFill>
              <a:latin typeface="Arial" panose="020B0604020202020204" pitchFamily="34" charset="0"/>
              <a:hlinkClick r:id="rId2" tooltip="Nonverbal communication"/>
            </a:endParaRPr>
          </a:p>
          <a:p>
            <a:endParaRPr lang="en-IN" dirty="0" smtClean="0">
              <a:solidFill>
                <a:srgbClr val="0B0080"/>
              </a:solidFill>
              <a:latin typeface="Arial" panose="020B0604020202020204" pitchFamily="34" charset="0"/>
              <a:hlinkClick r:id="rId2" tooltip="Nonverbal communication"/>
            </a:endParaRPr>
          </a:p>
          <a:p>
            <a:endParaRPr lang="en-IN" dirty="0">
              <a:solidFill>
                <a:srgbClr val="0B0080"/>
              </a:solidFill>
              <a:latin typeface="Arial" panose="020B0604020202020204" pitchFamily="34" charset="0"/>
              <a:hlinkClick r:id="rId2" tooltip="Nonverbal communication"/>
            </a:endParaRPr>
          </a:p>
          <a:p>
            <a:endParaRPr lang="en-IN" dirty="0" smtClean="0">
              <a:solidFill>
                <a:srgbClr val="0B0080"/>
              </a:solidFill>
              <a:latin typeface="Arial" panose="020B0604020202020204" pitchFamily="34" charset="0"/>
              <a:hlinkClick r:id="rId2" tooltip="Nonverbal communication"/>
            </a:endParaRPr>
          </a:p>
          <a:p>
            <a:r>
              <a:rPr lang="en-IN" dirty="0" smtClean="0">
                <a:solidFill>
                  <a:srgbClr val="0B0080"/>
                </a:solidFill>
                <a:latin typeface="Arial" panose="020B0604020202020204" pitchFamily="34" charset="0"/>
                <a:hlinkClick r:id="rId2" tooltip="Nonverbal communication"/>
              </a:rPr>
              <a:t>Nonverbal </a:t>
            </a:r>
            <a:r>
              <a:rPr lang="en-IN" dirty="0">
                <a:solidFill>
                  <a:srgbClr val="0B0080"/>
                </a:solidFill>
                <a:latin typeface="Arial" panose="020B0604020202020204" pitchFamily="34" charset="0"/>
                <a:hlinkClick r:id="rId2" tooltip="Nonverbal communication"/>
              </a:rPr>
              <a:t>communication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 describes the processes of conveying a type of information in the form of non-linguistic representations. Examples of nonverbal communication include 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3" tooltip="Haptic communication"/>
              </a:rPr>
              <a:t>haptic communication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, 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4" tooltip="Chronemics"/>
              </a:rPr>
              <a:t>chronemic communication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, 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5" tooltip="Gestures"/>
              </a:rPr>
              <a:t>gestures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, 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6" tooltip="Body language"/>
              </a:rPr>
              <a:t>body language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, 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7" tooltip="Facial expressions"/>
              </a:rPr>
              <a:t>facial expressions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, 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hlinkClick r:id="rId8" tooltip="Eye contact"/>
              </a:rPr>
              <a:t>eye contact</a:t>
            </a:r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, and how one dresses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.</a:t>
            </a:r>
          </a:p>
          <a:p>
            <a:endParaRPr lang="en-IN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</a:endParaRPr>
          </a:p>
          <a:p>
            <a:r>
              <a:rPr lang="en-IN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FACIAL  EXPRESSIONS:</a:t>
            </a:r>
          </a:p>
          <a:p>
            <a:endParaRPr lang="en-IN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</a:endParaRPr>
          </a:p>
          <a:p>
            <a:r>
              <a:rPr lang="en-IN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 </a:t>
            </a: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-&gt; Have a good smile-” SMILES HAVE MUSCLES- FAKE SMILES DON’T WORK”</a:t>
            </a:r>
          </a:p>
          <a:p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 -&gt; Eye Contact- look sincerely and steadily at another person.</a:t>
            </a:r>
            <a:endParaRPr lang="en-IN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16" y="4403188"/>
            <a:ext cx="4346918" cy="222351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44562"/>
          </a:xfrm>
        </p:spPr>
        <p:txBody>
          <a:bodyPr/>
          <a:lstStyle/>
          <a:p>
            <a:r>
              <a:rPr lang="en-IN" dirty="0" smtClean="0"/>
              <a:t>NON VERBAL COMMUNICATION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4" y="4403188"/>
            <a:ext cx="4458322" cy="20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76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3219" y="-1814869"/>
            <a:ext cx="11099409" cy="8863965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ProximaNova-n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ProximaNova-n4"/>
              </a:rPr>
              <a:t>Positive body language can also help you to engage people, to mask 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ProximaNova-n4"/>
                <a:hlinkClick r:id="rId2"/>
              </a:rPr>
              <a:t>presentation nerves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ProximaNova-n4"/>
              </a:rPr>
              <a:t>, and to project 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ProximaNova-n4"/>
                <a:hlinkClick r:id="rId3"/>
              </a:rPr>
              <a:t>confidence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ProximaNova-n4"/>
              </a:rPr>
              <a:t> when you speak in public.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Have a positive posture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</a:rPr>
              <a:t>Keep your head up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Practice and perfect your posture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</a:rPr>
              <a:t>Use open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</a:rPr>
              <a:t> hand gestures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</a:endParaRPr>
          </a:p>
          <a:p>
            <a:pPr defTabSz="914400"/>
            <a:r>
              <a:rPr lang="en-IN" dirty="0"/>
              <a:t>Most animals (including people) use “body language” as well as sound and smell in order to communicate with one another. Here are some of the ways animals express themselves</a:t>
            </a:r>
            <a:r>
              <a:rPr lang="en-IN" dirty="0" smtClean="0"/>
              <a:t>.</a:t>
            </a:r>
          </a:p>
          <a:p>
            <a:pPr defTabSz="914400"/>
            <a:endParaRPr lang="en-IN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Bees dance when they have found nectar</a:t>
            </a:r>
            <a:r>
              <a:rPr lang="en-IN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Chimpanzees greet each other by touching hands</a:t>
            </a:r>
            <a:r>
              <a:rPr lang="en-IN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  <a:endParaRPr lang="en-IN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Giraffes press their necks together when they are attracted to each other</a:t>
            </a:r>
            <a:r>
              <a:rPr lang="en-IN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Horses rub noses as a sign of affection</a:t>
            </a:r>
            <a:r>
              <a:rPr lang="en-IN" dirty="0" smtClean="0"/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IN" dirty="0"/>
          </a:p>
          <a:p>
            <a:pPr defTabSz="914400"/>
            <a:endParaRPr lang="en-IN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aseline="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3220" y="225083"/>
            <a:ext cx="8834510" cy="604911"/>
          </a:xfrm>
        </p:spPr>
        <p:txBody>
          <a:bodyPr/>
          <a:lstStyle/>
          <a:p>
            <a:r>
              <a:rPr lang="en-IN" dirty="0" smtClean="0"/>
              <a:t>BODY LANGUAGE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019" y="4484956"/>
            <a:ext cx="3083609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078" y="1747177"/>
            <a:ext cx="4079630" cy="20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80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36" y="2475180"/>
            <a:ext cx="4290645" cy="320816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 IS  THIS ?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797" y="2574388"/>
            <a:ext cx="5129138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12" y="452718"/>
            <a:ext cx="9187206" cy="672697"/>
          </a:xfrm>
        </p:spPr>
        <p:txBody>
          <a:bodyPr/>
          <a:lstStyle/>
          <a:p>
            <a:r>
              <a:rPr lang="en-IN" dirty="0" smtClean="0"/>
              <a:t>LISTENERS  INVOLVEMENT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15926" y="1280160"/>
            <a:ext cx="10213145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To maintain the active interest &amp; involvement of each person with whom you are communicating, every time you talk  to one person or one thousand</a:t>
            </a:r>
          </a:p>
          <a:p>
            <a:endParaRPr lang="en-IN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sz="2000" dirty="0" smtClean="0">
                <a:blipFill>
                  <a:blip r:embed="rId2"/>
                  <a:tile tx="0" ty="0" sx="100000" sy="100000" flip="none" algn="tl"/>
                </a:blipFill>
                <a:latin typeface="Arial" panose="020B0604020202020204" pitchFamily="34" charset="0"/>
              </a:rPr>
              <a:t>NINE TECHNIQUES: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Drama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Eye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Movement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Visuals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Demonstrations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rPr>
              <a:t>Humour</a:t>
            </a:r>
            <a:endParaRPr lang="en-IN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59" y="2391508"/>
            <a:ext cx="5275385" cy="29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25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483" y="2087994"/>
            <a:ext cx="3828400" cy="3610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92" y="2087994"/>
            <a:ext cx="3562847" cy="35819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happens when they lack 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174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566</TotalTime>
  <Words>110</Words>
  <Application>Microsoft Office PowerPoint</Application>
  <PresentationFormat>Widescreen</PresentationFormat>
  <Paragraphs>111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benton-sans-condensed</vt:lpstr>
      <vt:lpstr>Century Gothic</vt:lpstr>
      <vt:lpstr>ProximaNova-n4</vt:lpstr>
      <vt:lpstr>Times New Roman</vt:lpstr>
      <vt:lpstr>Wingdings 3</vt:lpstr>
      <vt:lpstr>Ion</vt:lpstr>
      <vt:lpstr>ART OF COMMUNICATION</vt:lpstr>
      <vt:lpstr>PowerPoint Presentation</vt:lpstr>
      <vt:lpstr>VERBAL  COMMUNICATION</vt:lpstr>
      <vt:lpstr>ORAL  COMMUNICATION  -&gt; Oral communication is the process of expressing information or ideas by word of mouth. -&gt; Oral communication can be either formal or informal. -&gt; Examples of informal oral communication include:       Face-to-face conversations       Telephone conversations       Discussions that take place at business meetings  -&gt;More formal types of oral communication include:       Presentations at business meet       Commencement speeches given at a graduation ceremony </vt:lpstr>
      <vt:lpstr>NON VERBAL COMMUNICATION</vt:lpstr>
      <vt:lpstr>BODY LANGUAGE</vt:lpstr>
      <vt:lpstr>WHAT  IS  THIS ?</vt:lpstr>
      <vt:lpstr>LISTENERS  INVOLVEMENT</vt:lpstr>
      <vt:lpstr>What happens when they lack ?</vt:lpstr>
      <vt:lpstr>PowerPoint Presentation</vt:lpstr>
      <vt:lpstr>ANY  QUERIES?</vt:lpstr>
      <vt:lpstr>SUBMITTED  BY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OF COMMUNICATION</dc:title>
  <dc:creator>welcome</dc:creator>
  <cp:lastModifiedBy>Windows User</cp:lastModifiedBy>
  <cp:revision>25</cp:revision>
  <dcterms:created xsi:type="dcterms:W3CDTF">2019-03-19T14:10:29Z</dcterms:created>
  <dcterms:modified xsi:type="dcterms:W3CDTF">2019-03-20T06:04:02Z</dcterms:modified>
</cp:coreProperties>
</file>